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 Lehtonen" userId="cff72768-eeb6-4d4c-8b14-169948260640" providerId="ADAL" clId="{84AFE630-1AF1-4870-AF5D-8E9D4D0B91D5}"/>
    <pc:docChg chg="custSel modSld">
      <pc:chgData name="Jami Lehtonen" userId="cff72768-eeb6-4d4c-8b14-169948260640" providerId="ADAL" clId="{84AFE630-1AF1-4870-AF5D-8E9D4D0B91D5}" dt="2023-08-15T14:08:58.661" v="253" actId="20577"/>
      <pc:docMkLst>
        <pc:docMk/>
      </pc:docMkLst>
      <pc:sldChg chg="modSp mod">
        <pc:chgData name="Jami Lehtonen" userId="cff72768-eeb6-4d4c-8b14-169948260640" providerId="ADAL" clId="{84AFE630-1AF1-4870-AF5D-8E9D4D0B91D5}" dt="2023-08-15T14:02:52.235" v="5" actId="20577"/>
        <pc:sldMkLst>
          <pc:docMk/>
          <pc:sldMk cId="33352775" sldId="256"/>
        </pc:sldMkLst>
        <pc:spChg chg="mod">
          <ac:chgData name="Jami Lehtonen" userId="cff72768-eeb6-4d4c-8b14-169948260640" providerId="ADAL" clId="{84AFE630-1AF1-4870-AF5D-8E9D4D0B91D5}" dt="2023-08-15T14:02:52.235" v="5" actId="20577"/>
          <ac:spMkLst>
            <pc:docMk/>
            <pc:sldMk cId="33352775" sldId="256"/>
            <ac:spMk id="3" creationId="{572DE4BF-2811-4A2F-B633-5378216D5109}"/>
          </ac:spMkLst>
        </pc:spChg>
      </pc:sldChg>
      <pc:sldChg chg="modSp mod">
        <pc:chgData name="Jami Lehtonen" userId="cff72768-eeb6-4d4c-8b14-169948260640" providerId="ADAL" clId="{84AFE630-1AF1-4870-AF5D-8E9D4D0B91D5}" dt="2023-08-15T14:03:14.206" v="27" actId="20577"/>
        <pc:sldMkLst>
          <pc:docMk/>
          <pc:sldMk cId="1742354049" sldId="258"/>
        </pc:sldMkLst>
        <pc:spChg chg="mod">
          <ac:chgData name="Jami Lehtonen" userId="cff72768-eeb6-4d4c-8b14-169948260640" providerId="ADAL" clId="{84AFE630-1AF1-4870-AF5D-8E9D4D0B91D5}" dt="2023-08-15T14:03:14.206" v="27" actId="20577"/>
          <ac:spMkLst>
            <pc:docMk/>
            <pc:sldMk cId="1742354049" sldId="258"/>
            <ac:spMk id="3" creationId="{C100AD96-88CC-4831-A21C-1CD7FEB556AA}"/>
          </ac:spMkLst>
        </pc:spChg>
      </pc:sldChg>
      <pc:sldChg chg="modSp mod">
        <pc:chgData name="Jami Lehtonen" userId="cff72768-eeb6-4d4c-8b14-169948260640" providerId="ADAL" clId="{84AFE630-1AF1-4870-AF5D-8E9D4D0B91D5}" dt="2023-08-15T14:03:26.775" v="60" actId="27636"/>
        <pc:sldMkLst>
          <pc:docMk/>
          <pc:sldMk cId="2407152105" sldId="259"/>
        </pc:sldMkLst>
        <pc:spChg chg="mod">
          <ac:chgData name="Jami Lehtonen" userId="cff72768-eeb6-4d4c-8b14-169948260640" providerId="ADAL" clId="{84AFE630-1AF1-4870-AF5D-8E9D4D0B91D5}" dt="2023-08-15T14:03:26.775" v="60" actId="27636"/>
          <ac:spMkLst>
            <pc:docMk/>
            <pc:sldMk cId="2407152105" sldId="259"/>
            <ac:spMk id="3" creationId="{B4D69373-ED88-425A-A951-29BCDFD82CC2}"/>
          </ac:spMkLst>
        </pc:spChg>
      </pc:sldChg>
      <pc:sldChg chg="modSp mod">
        <pc:chgData name="Jami Lehtonen" userId="cff72768-eeb6-4d4c-8b14-169948260640" providerId="ADAL" clId="{84AFE630-1AF1-4870-AF5D-8E9D4D0B91D5}" dt="2023-08-15T14:05:18.103" v="98" actId="20577"/>
        <pc:sldMkLst>
          <pc:docMk/>
          <pc:sldMk cId="3016956640" sldId="265"/>
        </pc:sldMkLst>
        <pc:spChg chg="mod">
          <ac:chgData name="Jami Lehtonen" userId="cff72768-eeb6-4d4c-8b14-169948260640" providerId="ADAL" clId="{84AFE630-1AF1-4870-AF5D-8E9D4D0B91D5}" dt="2023-08-15T14:05:18.103" v="98" actId="20577"/>
          <ac:spMkLst>
            <pc:docMk/>
            <pc:sldMk cId="3016956640" sldId="265"/>
            <ac:spMk id="3" creationId="{D066D40A-DADD-4847-8FE1-14A0C4BBE26A}"/>
          </ac:spMkLst>
        </pc:spChg>
      </pc:sldChg>
      <pc:sldChg chg="modSp mod">
        <pc:chgData name="Jami Lehtonen" userId="cff72768-eeb6-4d4c-8b14-169948260640" providerId="ADAL" clId="{84AFE630-1AF1-4870-AF5D-8E9D4D0B91D5}" dt="2023-08-15T14:08:58.661" v="253" actId="20577"/>
        <pc:sldMkLst>
          <pc:docMk/>
          <pc:sldMk cId="2427098428" sldId="266"/>
        </pc:sldMkLst>
        <pc:spChg chg="mod">
          <ac:chgData name="Jami Lehtonen" userId="cff72768-eeb6-4d4c-8b14-169948260640" providerId="ADAL" clId="{84AFE630-1AF1-4870-AF5D-8E9D4D0B91D5}" dt="2023-08-15T14:08:58.661" v="253" actId="20577"/>
          <ac:spMkLst>
            <pc:docMk/>
            <pc:sldMk cId="2427098428" sldId="266"/>
            <ac:spMk id="3" creationId="{E09F076E-6AC6-4E28-9669-572422B23B3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i-FI"/>
              <a:t>Muokkaa ots. perustyyl. napsautt.</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8/15/2023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i-FI"/>
              <a:t>Lisää kuva napsauttamalla kuvaketta</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i-FI"/>
              <a:t>Muokkaa ots. perustyyl. napsautt.</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i-FI"/>
              <a:t>Muokkaa ots. perustyyl. napsautt.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i-FI"/>
              <a:t>Muokkaa ots. perustyyl. napsautt.</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i-FI"/>
              <a:t>Muokkaa ots. perustyyl. napsautt.</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3" name="Date Placeholder 2"/>
          <p:cNvSpPr>
            <a:spLocks noGrp="1"/>
          </p:cNvSpPr>
          <p:nvPr>
            <p:ph type="dt" sz="half" idx="10"/>
          </p:nvPr>
        </p:nvSpPr>
        <p:spPr/>
        <p:txBody>
          <a:bodyPr/>
          <a:lstStyle/>
          <a:p>
            <a:fld id="{48A87A34-81AB-432B-8DAE-1953F412C126}" type="datetimeFigureOut">
              <a:rPr lang="en-US" dirty="0"/>
              <a:t>8/15/2023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i-FI"/>
              <a:t>Muokkaa ots. perustyyl. napsautt.</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3" name="Date Placeholder 2"/>
          <p:cNvSpPr>
            <a:spLocks noGrp="1"/>
          </p:cNvSpPr>
          <p:nvPr>
            <p:ph type="dt" sz="half" idx="10"/>
          </p:nvPr>
        </p:nvSpPr>
        <p:spPr/>
        <p:txBody>
          <a:bodyPr/>
          <a:lstStyle/>
          <a:p>
            <a:fld id="{48A87A34-81AB-432B-8DAE-1953F412C126}" type="datetimeFigureOut">
              <a:rPr lang="en-US" dirty="0"/>
              <a:t>8/15/2023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i-FI"/>
              <a:t>Muokkaa ots. perustyyl. napsautt.</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48A87A34-81AB-432B-8DAE-1953F412C126}" type="datetimeFigureOut">
              <a:rPr lang="en-US" dirty="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i-FI"/>
              <a:t>Muokkaa ots. perustyyl. napsautt.</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1141410" y="3073397"/>
            <a:ext cx="4878391" cy="27178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6172200" y="3073397"/>
            <a:ext cx="4875210" cy="27178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i-FI"/>
              <a:t>Muokkaa ots. perustyyl. napsautt.</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48A87A34-81AB-432B-8DAE-1953F412C126}" type="datetimeFigureOut">
              <a:rPr lang="en-US" dirty="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8/15/2023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ymcaturku.f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88164E-3077-47D3-8F79-6A67B6BA830C}"/>
              </a:ext>
            </a:extLst>
          </p:cNvPr>
          <p:cNvSpPr>
            <a:spLocks noGrp="1"/>
          </p:cNvSpPr>
          <p:nvPr>
            <p:ph type="ctrTitle"/>
          </p:nvPr>
        </p:nvSpPr>
        <p:spPr/>
        <p:txBody>
          <a:bodyPr/>
          <a:lstStyle/>
          <a:p>
            <a:r>
              <a:rPr lang="fi-FI" dirty="0"/>
              <a:t>YMCA Turku – Turun </a:t>
            </a:r>
            <a:r>
              <a:rPr lang="fi-FI" dirty="0" err="1"/>
              <a:t>nmky</a:t>
            </a:r>
            <a:r>
              <a:rPr lang="fi-FI" dirty="0"/>
              <a:t>	</a:t>
            </a:r>
            <a:endParaRPr lang="en-US" dirty="0"/>
          </a:p>
        </p:txBody>
      </p:sp>
      <p:sp>
        <p:nvSpPr>
          <p:cNvPr id="3" name="Alaotsikko 2">
            <a:extLst>
              <a:ext uri="{FF2B5EF4-FFF2-40B4-BE49-F238E27FC236}">
                <a16:creationId xmlns:a16="http://schemas.microsoft.com/office/drawing/2014/main" id="{572DE4BF-2811-4A2F-B633-5378216D5109}"/>
              </a:ext>
            </a:extLst>
          </p:cNvPr>
          <p:cNvSpPr>
            <a:spLocks noGrp="1"/>
          </p:cNvSpPr>
          <p:nvPr>
            <p:ph type="subTitle" idx="1"/>
          </p:nvPr>
        </p:nvSpPr>
        <p:spPr/>
        <p:txBody>
          <a:bodyPr/>
          <a:lstStyle/>
          <a:p>
            <a:r>
              <a:rPr lang="fi-FI" dirty="0"/>
              <a:t>Ohjaajakoulutusten vanhempainilta 15.8.2023</a:t>
            </a:r>
            <a:endParaRPr lang="en-US" dirty="0"/>
          </a:p>
        </p:txBody>
      </p:sp>
      <p:pic>
        <p:nvPicPr>
          <p:cNvPr id="7" name="Kuva 6">
            <a:extLst>
              <a:ext uri="{FF2B5EF4-FFF2-40B4-BE49-F238E27FC236}">
                <a16:creationId xmlns:a16="http://schemas.microsoft.com/office/drawing/2014/main" id="{838EFC99-DC40-48B0-94C1-72191D4A1B8E}"/>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33352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95D282-C0A7-4B92-85EB-B476A49FC739}"/>
              </a:ext>
            </a:extLst>
          </p:cNvPr>
          <p:cNvSpPr>
            <a:spLocks noGrp="1"/>
          </p:cNvSpPr>
          <p:nvPr>
            <p:ph type="title"/>
          </p:nvPr>
        </p:nvSpPr>
        <p:spPr>
          <a:xfrm>
            <a:off x="1141413" y="618518"/>
            <a:ext cx="9905998" cy="1102706"/>
          </a:xfrm>
        </p:spPr>
        <p:txBody>
          <a:bodyPr/>
          <a:lstStyle/>
          <a:p>
            <a:r>
              <a:rPr lang="fi-FI" dirty="0"/>
              <a:t>MAKSUT, jäsenyys YMS</a:t>
            </a:r>
            <a:br>
              <a:rPr lang="en-US" dirty="0"/>
            </a:br>
            <a:endParaRPr lang="en-US" dirty="0"/>
          </a:p>
        </p:txBody>
      </p:sp>
      <p:sp>
        <p:nvSpPr>
          <p:cNvPr id="3" name="Sisällön paikkamerkki 2">
            <a:extLst>
              <a:ext uri="{FF2B5EF4-FFF2-40B4-BE49-F238E27FC236}">
                <a16:creationId xmlns:a16="http://schemas.microsoft.com/office/drawing/2014/main" id="{D066D40A-DADD-4847-8FE1-14A0C4BBE26A}"/>
              </a:ext>
            </a:extLst>
          </p:cNvPr>
          <p:cNvSpPr>
            <a:spLocks noGrp="1"/>
          </p:cNvSpPr>
          <p:nvPr>
            <p:ph idx="1"/>
          </p:nvPr>
        </p:nvSpPr>
        <p:spPr>
          <a:xfrm>
            <a:off x="1141412" y="1532964"/>
            <a:ext cx="9905999" cy="5069541"/>
          </a:xfrm>
        </p:spPr>
        <p:txBody>
          <a:bodyPr>
            <a:normAutofit/>
          </a:bodyPr>
          <a:lstStyle/>
          <a:p>
            <a:r>
              <a:rPr lang="fi-FI" dirty="0"/>
              <a:t>290e/vuosi (140e syksy, 130e kevät) – 20€ pitäisi olla jo maksettu!!!</a:t>
            </a:r>
          </a:p>
          <a:p>
            <a:pPr lvl="1"/>
            <a:r>
              <a:rPr lang="fi-FI" dirty="0"/>
              <a:t>5 viikonloppua ruokineen (</a:t>
            </a:r>
            <a:r>
              <a:rPr lang="fi-FI" dirty="0" err="1"/>
              <a:t>Semit</a:t>
            </a:r>
            <a:r>
              <a:rPr lang="fi-FI" dirty="0"/>
              <a:t>  – lisäksi </a:t>
            </a:r>
            <a:r>
              <a:rPr lang="fi-FI" dirty="0" err="1"/>
              <a:t>hyg.passi</a:t>
            </a:r>
            <a:r>
              <a:rPr lang="fi-FI" dirty="0"/>
              <a:t>- ja </a:t>
            </a:r>
            <a:r>
              <a:rPr lang="fi-FI" dirty="0" err="1"/>
              <a:t>navi</a:t>
            </a:r>
            <a:r>
              <a:rPr lang="fi-FI" dirty="0"/>
              <a:t>.- tutkinto itse)</a:t>
            </a:r>
          </a:p>
          <a:p>
            <a:pPr lvl="1"/>
            <a:r>
              <a:rPr lang="fi-FI" dirty="0"/>
              <a:t>Arki-iltojen koulutukset kaupungissa ja materiaalit</a:t>
            </a:r>
          </a:p>
          <a:p>
            <a:pPr lvl="1"/>
            <a:r>
              <a:rPr lang="fi-FI" dirty="0"/>
              <a:t>Ohjaajakoulutusmaksuilla ei makseta henkilöstökuluja tms.</a:t>
            </a:r>
            <a:endParaRPr lang="en-US" dirty="0"/>
          </a:p>
          <a:p>
            <a:r>
              <a:rPr lang="fi-FI" dirty="0"/>
              <a:t>TURVALLISUUSLOMAKE – lähetetään sähköpostiin – pitää olla täytetty ennen ensimmäistä leiriä!</a:t>
            </a:r>
          </a:p>
          <a:p>
            <a:r>
              <a:rPr lang="fi-FI" dirty="0"/>
              <a:t>JÄSENYYS – </a:t>
            </a:r>
          </a:p>
          <a:p>
            <a:endParaRPr lang="en-US" dirty="0"/>
          </a:p>
        </p:txBody>
      </p:sp>
      <p:pic>
        <p:nvPicPr>
          <p:cNvPr id="5" name="Kuva 4">
            <a:extLst>
              <a:ext uri="{FF2B5EF4-FFF2-40B4-BE49-F238E27FC236}">
                <a16:creationId xmlns:a16="http://schemas.microsoft.com/office/drawing/2014/main" id="{063052F4-10FD-4102-951E-93682B82164F}"/>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3016956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6731E9-758A-42A7-8B0E-4BF4537D353A}"/>
              </a:ext>
            </a:extLst>
          </p:cNvPr>
          <p:cNvSpPr>
            <a:spLocks noGrp="1"/>
          </p:cNvSpPr>
          <p:nvPr>
            <p:ph type="title"/>
          </p:nvPr>
        </p:nvSpPr>
        <p:spPr/>
        <p:txBody>
          <a:bodyPr>
            <a:normAutofit/>
          </a:bodyPr>
          <a:lstStyle/>
          <a:p>
            <a:r>
              <a:rPr lang="fi-FI" dirty="0"/>
              <a:t>Turvallisuus- ja lupalomake</a:t>
            </a:r>
            <a:endParaRPr lang="en-US" dirty="0"/>
          </a:p>
        </p:txBody>
      </p:sp>
      <p:sp>
        <p:nvSpPr>
          <p:cNvPr id="3" name="Sisällön paikkamerkki 2">
            <a:extLst>
              <a:ext uri="{FF2B5EF4-FFF2-40B4-BE49-F238E27FC236}">
                <a16:creationId xmlns:a16="http://schemas.microsoft.com/office/drawing/2014/main" id="{E09F076E-6AC6-4E28-9669-572422B23B36}"/>
              </a:ext>
            </a:extLst>
          </p:cNvPr>
          <p:cNvSpPr>
            <a:spLocks noGrp="1"/>
          </p:cNvSpPr>
          <p:nvPr>
            <p:ph idx="1"/>
          </p:nvPr>
        </p:nvSpPr>
        <p:spPr/>
        <p:txBody>
          <a:bodyPr/>
          <a:lstStyle/>
          <a:p>
            <a:r>
              <a:rPr lang="en-US" dirty="0" err="1"/>
              <a:t>Toimitetaan</a:t>
            </a:r>
            <a:r>
              <a:rPr lang="en-US" dirty="0"/>
              <a:t> </a:t>
            </a:r>
            <a:r>
              <a:rPr lang="en-US" dirty="0" err="1"/>
              <a:t>sähköpostilla</a:t>
            </a:r>
            <a:r>
              <a:rPr lang="en-US" dirty="0"/>
              <a:t> </a:t>
            </a:r>
            <a:r>
              <a:rPr lang="en-US" dirty="0" err="1"/>
              <a:t>huoltajalle</a:t>
            </a:r>
            <a:endParaRPr lang="en-US" dirty="0"/>
          </a:p>
          <a:p>
            <a:r>
              <a:rPr lang="en-US" dirty="0" err="1"/>
              <a:t>Tulee</a:t>
            </a:r>
            <a:r>
              <a:rPr lang="en-US" dirty="0"/>
              <a:t> olla </a:t>
            </a:r>
            <a:r>
              <a:rPr lang="en-US" dirty="0" err="1"/>
              <a:t>täytette</a:t>
            </a:r>
            <a:r>
              <a:rPr lang="en-US" dirty="0"/>
              <a:t> </a:t>
            </a:r>
            <a:r>
              <a:rPr lang="en-US" dirty="0" err="1"/>
              <a:t>ennen</a:t>
            </a:r>
            <a:r>
              <a:rPr lang="en-US" dirty="0"/>
              <a:t> </a:t>
            </a:r>
            <a:r>
              <a:rPr lang="en-US" dirty="0" err="1"/>
              <a:t>ensimmäistä</a:t>
            </a:r>
            <a:r>
              <a:rPr lang="en-US" dirty="0"/>
              <a:t> </a:t>
            </a:r>
            <a:r>
              <a:rPr lang="en-US" dirty="0" err="1"/>
              <a:t>koulutusviikonloppua</a:t>
            </a:r>
            <a:endParaRPr lang="en-US" dirty="0"/>
          </a:p>
          <a:p>
            <a:r>
              <a:rPr lang="en-US" dirty="0" err="1"/>
              <a:t>Ilman</a:t>
            </a:r>
            <a:r>
              <a:rPr lang="en-US" dirty="0"/>
              <a:t> </a:t>
            </a:r>
            <a:r>
              <a:rPr lang="en-US" dirty="0" err="1"/>
              <a:t>lomaketta</a:t>
            </a:r>
            <a:r>
              <a:rPr lang="en-US" dirty="0"/>
              <a:t> </a:t>
            </a:r>
            <a:r>
              <a:rPr lang="en-US" dirty="0" err="1"/>
              <a:t>ei</a:t>
            </a:r>
            <a:r>
              <a:rPr lang="en-US" dirty="0"/>
              <a:t> </a:t>
            </a:r>
            <a:r>
              <a:rPr lang="en-US" dirty="0" err="1"/>
              <a:t>leirille</a:t>
            </a:r>
            <a:r>
              <a:rPr lang="en-US" dirty="0"/>
              <a:t> </a:t>
            </a:r>
            <a:r>
              <a:rPr lang="en-US" dirty="0" err="1"/>
              <a:t>pääse</a:t>
            </a:r>
            <a:endParaRPr lang="en-US" dirty="0"/>
          </a:p>
        </p:txBody>
      </p:sp>
    </p:spTree>
    <p:extLst>
      <p:ext uri="{BB962C8B-B14F-4D97-AF65-F5344CB8AC3E}">
        <p14:creationId xmlns:p14="http://schemas.microsoft.com/office/powerpoint/2010/main" val="242709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BA8BF9-6F63-4C07-8E57-B66425E1B13E}"/>
              </a:ext>
            </a:extLst>
          </p:cNvPr>
          <p:cNvSpPr>
            <a:spLocks noGrp="1"/>
          </p:cNvSpPr>
          <p:nvPr>
            <p:ph type="title"/>
          </p:nvPr>
        </p:nvSpPr>
        <p:spPr/>
        <p:txBody>
          <a:bodyPr>
            <a:normAutofit/>
          </a:bodyPr>
          <a:lstStyle/>
          <a:p>
            <a:r>
              <a:rPr lang="fi-FI" sz="4000" dirty="0"/>
              <a:t>ohjaajakoulutus</a:t>
            </a:r>
            <a:endParaRPr lang="en-US" sz="4000" dirty="0"/>
          </a:p>
        </p:txBody>
      </p:sp>
      <p:sp>
        <p:nvSpPr>
          <p:cNvPr id="3" name="Sisällön paikkamerkki 2">
            <a:extLst>
              <a:ext uri="{FF2B5EF4-FFF2-40B4-BE49-F238E27FC236}">
                <a16:creationId xmlns:a16="http://schemas.microsoft.com/office/drawing/2014/main" id="{0C5CD658-10E7-419A-8BF9-5B36F7F1A203}"/>
              </a:ext>
            </a:extLst>
          </p:cNvPr>
          <p:cNvSpPr>
            <a:spLocks noGrp="1"/>
          </p:cNvSpPr>
          <p:nvPr>
            <p:ph idx="1"/>
          </p:nvPr>
        </p:nvSpPr>
        <p:spPr/>
        <p:txBody>
          <a:bodyPr/>
          <a:lstStyle/>
          <a:p>
            <a:pPr lvl="1"/>
            <a:r>
              <a:rPr lang="fi-FI" dirty="0"/>
              <a:t>OHJAAJAKOULUTUS – ei rippileiriohjaajakoulutus.</a:t>
            </a:r>
            <a:endParaRPr lang="en-US" dirty="0"/>
          </a:p>
          <a:p>
            <a:pPr lvl="1"/>
            <a:r>
              <a:rPr lang="fi-FI" dirty="0"/>
              <a:t>Koostuu kaupunki-illoista, viikonlopuista ja ”erikoiskerroista”</a:t>
            </a:r>
            <a:endParaRPr lang="en-US" dirty="0"/>
          </a:p>
          <a:p>
            <a:pPr lvl="1"/>
            <a:r>
              <a:rPr lang="fi-FI" dirty="0"/>
              <a:t>Aikataulut -  netissä. </a:t>
            </a:r>
          </a:p>
          <a:p>
            <a:pPr lvl="1"/>
            <a:r>
              <a:rPr lang="fi-FI" dirty="0"/>
              <a:t>Ilmoittaminen poissaoloista – osoittaa aktiivisuutta ja vastuullisuutta. Lisäksi mahdollistaa uudelleenjärjestelyt jos esim. kaikilla on joku koulujuttu tms.</a:t>
            </a:r>
            <a:endParaRPr lang="en-US" dirty="0"/>
          </a:p>
          <a:p>
            <a:pPr lvl="1"/>
            <a:r>
              <a:rPr lang="fi-FI" dirty="0"/>
              <a:t>Kasvattaminen itsenäiseksi – huolehdi aikatauluista, ilmoittaudu viikonloppuihin (miksi – ruuat!), lue informaatio.</a:t>
            </a:r>
            <a:endParaRPr lang="en-US" dirty="0"/>
          </a:p>
          <a:p>
            <a:endParaRPr lang="en-US" dirty="0"/>
          </a:p>
        </p:txBody>
      </p:sp>
      <p:pic>
        <p:nvPicPr>
          <p:cNvPr id="4" name="Kuva 3">
            <a:extLst>
              <a:ext uri="{FF2B5EF4-FFF2-40B4-BE49-F238E27FC236}">
                <a16:creationId xmlns:a16="http://schemas.microsoft.com/office/drawing/2014/main" id="{36F83A22-021A-4324-AAE9-C0E33D17CC63}"/>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39941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100AD96-88CC-4831-A21C-1CD7FEB556AA}"/>
              </a:ext>
            </a:extLst>
          </p:cNvPr>
          <p:cNvSpPr>
            <a:spLocks noGrp="1"/>
          </p:cNvSpPr>
          <p:nvPr>
            <p:ph idx="1"/>
          </p:nvPr>
        </p:nvSpPr>
        <p:spPr>
          <a:xfrm>
            <a:off x="1141412" y="726140"/>
            <a:ext cx="9905999" cy="5553635"/>
          </a:xfrm>
        </p:spPr>
        <p:txBody>
          <a:bodyPr>
            <a:normAutofit/>
          </a:bodyPr>
          <a:lstStyle/>
          <a:p>
            <a:pPr lvl="1"/>
            <a:r>
              <a:rPr lang="fi-FI" dirty="0"/>
              <a:t>VIESTIMINEN NAMIKALTA - sähköpostilla ja </a:t>
            </a:r>
            <a:r>
              <a:rPr lang="fi-FI" dirty="0" err="1"/>
              <a:t>Whatsapissa</a:t>
            </a:r>
            <a:r>
              <a:rPr lang="fi-FI" dirty="0"/>
              <a:t>. Myös tekstarit pikatilanteissa. Infoa myös Netissä. Ei juuri kirjeitä enää lähetellä eikä kyyhkysiä lennätetä. </a:t>
            </a:r>
          </a:p>
          <a:p>
            <a:pPr lvl="1"/>
            <a:r>
              <a:rPr lang="fi-FI" dirty="0"/>
              <a:t>Viikonloppuihin ilmoittautumislinkit sekä </a:t>
            </a:r>
            <a:r>
              <a:rPr lang="fi-FI" dirty="0" err="1"/>
              <a:t>wa</a:t>
            </a:r>
            <a:r>
              <a:rPr lang="fi-FI" dirty="0"/>
              <a:t>-ryhmään että nettiin – netissä leirikirje myös vanhempien luettavana. </a:t>
            </a:r>
            <a:r>
              <a:rPr lang="fi-FI" dirty="0">
                <a:hlinkClick r:id="rId2"/>
              </a:rPr>
              <a:t>www.ymcaturku.fi</a:t>
            </a:r>
            <a:r>
              <a:rPr lang="fi-FI" dirty="0"/>
              <a:t> </a:t>
            </a:r>
          </a:p>
          <a:p>
            <a:pPr lvl="1"/>
            <a:r>
              <a:rPr lang="fi-FI" dirty="0"/>
              <a:t>VIESTIMINEN TYÖNTEKIJÖILLE - Sähköposti jos ei kiireellistä. </a:t>
            </a:r>
            <a:r>
              <a:rPr lang="fi-FI" dirty="0" err="1"/>
              <a:t>Whatsapp</a:t>
            </a:r>
            <a:r>
              <a:rPr lang="fi-FI" dirty="0"/>
              <a:t>, tekstarit ok, myös  puhelut (illat </a:t>
            </a:r>
            <a:r>
              <a:rPr lang="fi-FI" dirty="0" err="1"/>
              <a:t>huom</a:t>
            </a:r>
            <a:r>
              <a:rPr lang="fi-FI" dirty="0"/>
              <a:t>!!) </a:t>
            </a:r>
            <a:endParaRPr lang="en-US" dirty="0"/>
          </a:p>
          <a:p>
            <a:endParaRPr lang="en-US" dirty="0"/>
          </a:p>
        </p:txBody>
      </p:sp>
      <p:pic>
        <p:nvPicPr>
          <p:cNvPr id="4" name="Kuva 3">
            <a:extLst>
              <a:ext uri="{FF2B5EF4-FFF2-40B4-BE49-F238E27FC236}">
                <a16:creationId xmlns:a16="http://schemas.microsoft.com/office/drawing/2014/main" id="{F40C4F71-3C84-467B-9EAE-EC26E4C5C4F4}"/>
              </a:ext>
            </a:extLst>
          </p:cNvPr>
          <p:cNvPicPr>
            <a:picLocks noChangeAspect="1"/>
          </p:cNvPicPr>
          <p:nvPr/>
        </p:nvPicPr>
        <p:blipFill>
          <a:blip r:embed="rId3"/>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1742354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5D9645-F8F7-4179-848D-C679F8851062}"/>
              </a:ext>
            </a:extLst>
          </p:cNvPr>
          <p:cNvSpPr>
            <a:spLocks noGrp="1"/>
          </p:cNvSpPr>
          <p:nvPr>
            <p:ph type="title"/>
          </p:nvPr>
        </p:nvSpPr>
        <p:spPr/>
        <p:txBody>
          <a:bodyPr/>
          <a:lstStyle/>
          <a:p>
            <a:r>
              <a:rPr lang="fi-FI" dirty="0"/>
              <a:t>LEIRIOHJAAJAPAIKAT TULEVANA KESÄNÄ</a:t>
            </a:r>
            <a:endParaRPr lang="en-US" dirty="0"/>
          </a:p>
        </p:txBody>
      </p:sp>
      <p:sp>
        <p:nvSpPr>
          <p:cNvPr id="3" name="Sisällön paikkamerkki 2">
            <a:extLst>
              <a:ext uri="{FF2B5EF4-FFF2-40B4-BE49-F238E27FC236}">
                <a16:creationId xmlns:a16="http://schemas.microsoft.com/office/drawing/2014/main" id="{B4D69373-ED88-425A-A951-29BCDFD82CC2}"/>
              </a:ext>
            </a:extLst>
          </p:cNvPr>
          <p:cNvSpPr>
            <a:spLocks noGrp="1"/>
          </p:cNvSpPr>
          <p:nvPr>
            <p:ph idx="1"/>
          </p:nvPr>
        </p:nvSpPr>
        <p:spPr>
          <a:xfrm>
            <a:off x="1141412" y="1976718"/>
            <a:ext cx="9905999" cy="4235823"/>
          </a:xfrm>
        </p:spPr>
        <p:txBody>
          <a:bodyPr>
            <a:normAutofit/>
          </a:bodyPr>
          <a:lstStyle/>
          <a:p>
            <a:pPr lvl="1"/>
            <a:r>
              <a:rPr lang="fi-FI" dirty="0"/>
              <a:t>Läsnäolo koulutuksissa vaikuttaa valintavaiheessa; tiedämme nuoren vahvuudet ja sitoutumisen asteen. </a:t>
            </a:r>
          </a:p>
          <a:p>
            <a:pPr lvl="1"/>
            <a:r>
              <a:rPr lang="fi-FI" dirty="0"/>
              <a:t>Ohjaajakoulutus ei TAKAA paikkaa, miksi? </a:t>
            </a:r>
          </a:p>
          <a:p>
            <a:pPr lvl="2"/>
            <a:r>
              <a:rPr lang="fi-FI" dirty="0"/>
              <a:t>Koska hakijoita on monta, paikkoja rajoitetusti ja koska kaikille ei käy kaikki vaihtoehdot (ruuhkaa) ja osa hakee leireille, jotka ei sovikaan. Voi jopa käydä niin että joku pääsee kahdelle ja toinen ei millekään (jos vain yksi leiri esim. sopii). </a:t>
            </a:r>
          </a:p>
          <a:p>
            <a:pPr lvl="1"/>
            <a:r>
              <a:rPr lang="fi-FI" dirty="0"/>
              <a:t>Mahdollisimman moni pääsisi jollekin leirille. Ja joskus käy niin, että joku ei saa paikkaa ollenkaan.</a:t>
            </a:r>
            <a:endParaRPr lang="en-US" dirty="0"/>
          </a:p>
          <a:p>
            <a:pPr lvl="1"/>
            <a:r>
              <a:rPr lang="fi-FI" dirty="0"/>
              <a:t>NUORET OMA NÄKÖKULMA – omat kokemukset, omat kaverit ”menossa”. Kyse on kuitenkin hakemisesta ja valinnoista. </a:t>
            </a:r>
          </a:p>
          <a:p>
            <a:pPr lvl="1"/>
            <a:endParaRPr lang="en-US" dirty="0"/>
          </a:p>
          <a:p>
            <a:endParaRPr lang="en-US" dirty="0"/>
          </a:p>
        </p:txBody>
      </p:sp>
      <p:pic>
        <p:nvPicPr>
          <p:cNvPr id="4" name="Kuva 3">
            <a:extLst>
              <a:ext uri="{FF2B5EF4-FFF2-40B4-BE49-F238E27FC236}">
                <a16:creationId xmlns:a16="http://schemas.microsoft.com/office/drawing/2014/main" id="{8295EC76-D4AB-4527-9029-9A1F4C81241F}"/>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240715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4D444D-16A9-428D-8232-CDEA68A8B9B8}"/>
              </a:ext>
            </a:extLst>
          </p:cNvPr>
          <p:cNvSpPr>
            <a:spLocks noGrp="1"/>
          </p:cNvSpPr>
          <p:nvPr>
            <p:ph type="title"/>
          </p:nvPr>
        </p:nvSpPr>
        <p:spPr/>
        <p:txBody>
          <a:bodyPr/>
          <a:lstStyle/>
          <a:p>
            <a:r>
              <a:rPr lang="fi-FI" dirty="0"/>
              <a:t>Mihin ohjaajakoulutus tähtää?</a:t>
            </a:r>
            <a:endParaRPr lang="en-US" dirty="0"/>
          </a:p>
        </p:txBody>
      </p:sp>
      <p:sp>
        <p:nvSpPr>
          <p:cNvPr id="3" name="Sisällön paikkamerkki 2">
            <a:extLst>
              <a:ext uri="{FF2B5EF4-FFF2-40B4-BE49-F238E27FC236}">
                <a16:creationId xmlns:a16="http://schemas.microsoft.com/office/drawing/2014/main" id="{CBF60CCF-30E9-4A9D-914D-69FF091E14A3}"/>
              </a:ext>
            </a:extLst>
          </p:cNvPr>
          <p:cNvSpPr>
            <a:spLocks noGrp="1"/>
          </p:cNvSpPr>
          <p:nvPr>
            <p:ph idx="1"/>
          </p:nvPr>
        </p:nvSpPr>
        <p:spPr/>
        <p:txBody>
          <a:bodyPr/>
          <a:lstStyle/>
          <a:p>
            <a:pPr lvl="0"/>
            <a:r>
              <a:rPr lang="fi-FI" dirty="0"/>
              <a:t>Ohjaajia NMKY:n toimintaan (tai muualle) - ei vain rippileireille</a:t>
            </a:r>
          </a:p>
          <a:p>
            <a:pPr lvl="1"/>
            <a:r>
              <a:rPr lang="fi-FI" dirty="0"/>
              <a:t>kuin srk isoskoulutus, mutta omilla painotuksilla ja ero leiritoiminnan monimuotoisuudessa.</a:t>
            </a:r>
            <a:endParaRPr lang="en-US" dirty="0"/>
          </a:p>
          <a:p>
            <a:pPr lvl="0"/>
            <a:r>
              <a:rPr lang="fi-FI" dirty="0"/>
              <a:t>Ensi kesän leirit: 3 riparia, lasten- ja sporttileirit sekä perheleiri</a:t>
            </a:r>
            <a:endParaRPr lang="en-US" dirty="0"/>
          </a:p>
          <a:p>
            <a:pPr lvl="0"/>
            <a:r>
              <a:rPr lang="fi-FI" dirty="0"/>
              <a:t>KAIKILLA KOULUTUKSEN KÄYNEILLÄ mahdollisuus hakea ohjaajapaikkoja </a:t>
            </a:r>
            <a:endParaRPr lang="en-US" dirty="0"/>
          </a:p>
          <a:p>
            <a:endParaRPr lang="en-US" dirty="0"/>
          </a:p>
        </p:txBody>
      </p:sp>
      <p:pic>
        <p:nvPicPr>
          <p:cNvPr id="4" name="Kuva 3">
            <a:extLst>
              <a:ext uri="{FF2B5EF4-FFF2-40B4-BE49-F238E27FC236}">
                <a16:creationId xmlns:a16="http://schemas.microsoft.com/office/drawing/2014/main" id="{1453CC9C-E855-44A0-B164-D8CF2CCBD2C0}"/>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195904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D3123F-7027-44E8-9419-F4BA21AA7467}"/>
              </a:ext>
            </a:extLst>
          </p:cNvPr>
          <p:cNvSpPr>
            <a:spLocks noGrp="1"/>
          </p:cNvSpPr>
          <p:nvPr>
            <p:ph type="title"/>
          </p:nvPr>
        </p:nvSpPr>
        <p:spPr/>
        <p:txBody>
          <a:bodyPr>
            <a:normAutofit/>
          </a:bodyPr>
          <a:lstStyle/>
          <a:p>
            <a:r>
              <a:rPr lang="fi-FI" sz="4000" dirty="0"/>
              <a:t>Isoskoulutuksen sisältö</a:t>
            </a:r>
            <a:endParaRPr lang="en-US" sz="4000" dirty="0"/>
          </a:p>
        </p:txBody>
      </p:sp>
      <p:sp>
        <p:nvSpPr>
          <p:cNvPr id="3" name="Sisällön paikkamerkki 2">
            <a:extLst>
              <a:ext uri="{FF2B5EF4-FFF2-40B4-BE49-F238E27FC236}">
                <a16:creationId xmlns:a16="http://schemas.microsoft.com/office/drawing/2014/main" id="{3AEE0DEC-29B4-4054-8426-D8A076F7F436}"/>
              </a:ext>
            </a:extLst>
          </p:cNvPr>
          <p:cNvSpPr>
            <a:spLocks noGrp="1"/>
          </p:cNvSpPr>
          <p:nvPr>
            <p:ph idx="1"/>
          </p:nvPr>
        </p:nvSpPr>
        <p:spPr>
          <a:xfrm>
            <a:off x="1141412" y="1896035"/>
            <a:ext cx="9905999" cy="3895166"/>
          </a:xfrm>
        </p:spPr>
        <p:txBody>
          <a:bodyPr>
            <a:normAutofit lnSpcReduction="10000"/>
          </a:bodyPr>
          <a:lstStyle/>
          <a:p>
            <a:r>
              <a:rPr lang="fi-FI" dirty="0"/>
              <a:t>Ryhmänohjaajakoulutus</a:t>
            </a:r>
          </a:p>
          <a:p>
            <a:r>
              <a:rPr lang="fi-FI" dirty="0"/>
              <a:t>Isosen ominaisuudet, minäkuva</a:t>
            </a:r>
          </a:p>
          <a:p>
            <a:r>
              <a:rPr lang="fi-FI" dirty="0"/>
              <a:t>Ryhmädynamiikka, ryhmän kehittyminen ja ongelmat</a:t>
            </a:r>
          </a:p>
          <a:p>
            <a:r>
              <a:rPr lang="fi-FI" dirty="0"/>
              <a:t>Iltaohjelmien suunnittelu ja toteuttaminen </a:t>
            </a:r>
          </a:p>
          <a:p>
            <a:r>
              <a:rPr lang="fi-FI" dirty="0"/>
              <a:t>Musiikki </a:t>
            </a:r>
          </a:p>
          <a:p>
            <a:r>
              <a:rPr lang="fi-FI" dirty="0"/>
              <a:t>Ryhmätuntien pitäminen</a:t>
            </a:r>
          </a:p>
          <a:p>
            <a:r>
              <a:rPr lang="fi-FI" dirty="0"/>
              <a:t>Hartauselämä - rukous ja esirukous, raamattu</a:t>
            </a:r>
            <a:endParaRPr lang="en-US" dirty="0"/>
          </a:p>
          <a:p>
            <a:endParaRPr lang="en-US" dirty="0"/>
          </a:p>
        </p:txBody>
      </p:sp>
      <p:pic>
        <p:nvPicPr>
          <p:cNvPr id="4" name="Kuva 3">
            <a:extLst>
              <a:ext uri="{FF2B5EF4-FFF2-40B4-BE49-F238E27FC236}">
                <a16:creationId xmlns:a16="http://schemas.microsoft.com/office/drawing/2014/main" id="{34F09A02-34D6-408C-B7AB-0CF8D078A85E}"/>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139238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F60EBCFC-B34B-4150-A1E5-DD65A02A2C8F}"/>
              </a:ext>
            </a:extLst>
          </p:cNvPr>
          <p:cNvSpPr>
            <a:spLocks noGrp="1"/>
          </p:cNvSpPr>
          <p:nvPr>
            <p:ph idx="1"/>
          </p:nvPr>
        </p:nvSpPr>
        <p:spPr>
          <a:xfrm>
            <a:off x="1141412" y="726141"/>
            <a:ext cx="9905999" cy="5065060"/>
          </a:xfrm>
        </p:spPr>
        <p:txBody>
          <a:bodyPr/>
          <a:lstStyle/>
          <a:p>
            <a:r>
              <a:rPr lang="fi-FI" dirty="0"/>
              <a:t>Lasten ohjaaminen, harjoittelu partioryhmässä </a:t>
            </a:r>
          </a:p>
          <a:p>
            <a:r>
              <a:rPr lang="fi-FI" dirty="0"/>
              <a:t>Ongelmatilanteet leireillä </a:t>
            </a:r>
          </a:p>
          <a:p>
            <a:r>
              <a:rPr lang="fi-FI" dirty="0"/>
              <a:t>Harvataidot - veneet, tuli ja terä, siivoaminen</a:t>
            </a:r>
          </a:p>
          <a:p>
            <a:r>
              <a:rPr lang="fi-FI" dirty="0"/>
              <a:t>Teoriaa ja käytännön harjoituksia</a:t>
            </a:r>
          </a:p>
          <a:p>
            <a:r>
              <a:rPr lang="fi-FI" dirty="0"/>
              <a:t>Ei loppukoetta – kertaus jos on ollut paljon pois</a:t>
            </a:r>
            <a:endParaRPr lang="en-US" dirty="0"/>
          </a:p>
        </p:txBody>
      </p:sp>
      <p:pic>
        <p:nvPicPr>
          <p:cNvPr id="4" name="Kuva 3">
            <a:extLst>
              <a:ext uri="{FF2B5EF4-FFF2-40B4-BE49-F238E27FC236}">
                <a16:creationId xmlns:a16="http://schemas.microsoft.com/office/drawing/2014/main" id="{DE6C416E-3838-4408-9C6E-996B93A01223}"/>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256765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B820C4-E48A-4EBB-A1EC-5E9B887C27A1}"/>
              </a:ext>
            </a:extLst>
          </p:cNvPr>
          <p:cNvSpPr>
            <a:spLocks noGrp="1"/>
          </p:cNvSpPr>
          <p:nvPr>
            <p:ph type="title"/>
          </p:nvPr>
        </p:nvSpPr>
        <p:spPr>
          <a:xfrm>
            <a:off x="1141413" y="618518"/>
            <a:ext cx="9905998" cy="847211"/>
          </a:xfrm>
        </p:spPr>
        <p:txBody>
          <a:bodyPr>
            <a:normAutofit fontScale="90000"/>
          </a:bodyPr>
          <a:lstStyle/>
          <a:p>
            <a:r>
              <a:rPr lang="fi-FI" sz="4400" dirty="0"/>
              <a:t>Apujohtajakoulutus</a:t>
            </a:r>
            <a:br>
              <a:rPr lang="en-US" dirty="0"/>
            </a:br>
            <a:endParaRPr lang="en-US" dirty="0"/>
          </a:p>
        </p:txBody>
      </p:sp>
      <p:sp>
        <p:nvSpPr>
          <p:cNvPr id="3" name="Sisällön paikkamerkki 2">
            <a:extLst>
              <a:ext uri="{FF2B5EF4-FFF2-40B4-BE49-F238E27FC236}">
                <a16:creationId xmlns:a16="http://schemas.microsoft.com/office/drawing/2014/main" id="{B757D43A-C225-4C91-A16E-5DEA0B931F7A}"/>
              </a:ext>
            </a:extLst>
          </p:cNvPr>
          <p:cNvSpPr>
            <a:spLocks noGrp="1"/>
          </p:cNvSpPr>
          <p:nvPr>
            <p:ph idx="1"/>
          </p:nvPr>
        </p:nvSpPr>
        <p:spPr>
          <a:xfrm>
            <a:off x="1141412" y="1277471"/>
            <a:ext cx="9905999" cy="5190564"/>
          </a:xfrm>
        </p:spPr>
        <p:txBody>
          <a:bodyPr>
            <a:normAutofit/>
          </a:bodyPr>
          <a:lstStyle/>
          <a:p>
            <a:pPr lvl="0"/>
            <a:r>
              <a:rPr lang="fi-FI" dirty="0"/>
              <a:t>Ryhmäharjoitteet</a:t>
            </a:r>
            <a:endParaRPr lang="en-US" dirty="0"/>
          </a:p>
          <a:p>
            <a:pPr lvl="0"/>
            <a:r>
              <a:rPr lang="fi-FI" dirty="0"/>
              <a:t>Hartauden valmistaminen ja pitäminen</a:t>
            </a:r>
            <a:endParaRPr lang="en-US" dirty="0"/>
          </a:p>
          <a:p>
            <a:pPr lvl="0"/>
            <a:r>
              <a:rPr lang="fi-FI" dirty="0"/>
              <a:t>Erätaidot</a:t>
            </a:r>
            <a:endParaRPr lang="en-US" dirty="0"/>
          </a:p>
          <a:p>
            <a:pPr lvl="0"/>
            <a:r>
              <a:rPr lang="fi-FI" dirty="0"/>
              <a:t>Kansainvälisyys</a:t>
            </a:r>
            <a:endParaRPr lang="en-US" dirty="0"/>
          </a:p>
          <a:p>
            <a:pPr lvl="0"/>
            <a:r>
              <a:rPr lang="fi-FI" dirty="0"/>
              <a:t>Vuorovaikutus</a:t>
            </a:r>
            <a:endParaRPr lang="en-US" dirty="0"/>
          </a:p>
          <a:p>
            <a:pPr lvl="0"/>
            <a:r>
              <a:rPr lang="fi-FI" dirty="0"/>
              <a:t>Erityisryhmät, viittomat ja asennekasvatus</a:t>
            </a:r>
            <a:endParaRPr lang="en-US" dirty="0"/>
          </a:p>
          <a:p>
            <a:pPr lvl="0"/>
            <a:r>
              <a:rPr lang="fi-FI" dirty="0"/>
              <a:t>Köysitoiminta – varmistaminen yms. </a:t>
            </a:r>
            <a:r>
              <a:rPr lang="fi-FI"/>
              <a:t>melonta</a:t>
            </a:r>
            <a:endParaRPr lang="en-US" dirty="0"/>
          </a:p>
          <a:p>
            <a:pPr lvl="0"/>
            <a:r>
              <a:rPr lang="fi-FI" dirty="0"/>
              <a:t>Vihuritaito</a:t>
            </a:r>
            <a:endParaRPr lang="en-US" dirty="0"/>
          </a:p>
          <a:p>
            <a:pPr lvl="0"/>
            <a:r>
              <a:rPr lang="fi-FI" dirty="0"/>
              <a:t>Esiintyminen</a:t>
            </a:r>
            <a:endParaRPr lang="en-US" dirty="0"/>
          </a:p>
          <a:p>
            <a:endParaRPr lang="en-US" dirty="0"/>
          </a:p>
        </p:txBody>
      </p:sp>
      <p:pic>
        <p:nvPicPr>
          <p:cNvPr id="4" name="Kuva 3">
            <a:extLst>
              <a:ext uri="{FF2B5EF4-FFF2-40B4-BE49-F238E27FC236}">
                <a16:creationId xmlns:a16="http://schemas.microsoft.com/office/drawing/2014/main" id="{0EFB5E09-6E29-4265-88AD-A929AA3D3F3F}"/>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158929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90EDF8-62A5-44F6-ACEA-44F8D0B0B390}"/>
              </a:ext>
            </a:extLst>
          </p:cNvPr>
          <p:cNvSpPr>
            <a:spLocks noGrp="1"/>
          </p:cNvSpPr>
          <p:nvPr>
            <p:ph type="title"/>
          </p:nvPr>
        </p:nvSpPr>
        <p:spPr/>
        <p:txBody>
          <a:bodyPr/>
          <a:lstStyle/>
          <a:p>
            <a:r>
              <a:rPr lang="fi-FI" sz="4400" dirty="0" err="1"/>
              <a:t>Semijohtajakoulutus</a:t>
            </a:r>
            <a:endParaRPr lang="en-US" dirty="0"/>
          </a:p>
        </p:txBody>
      </p:sp>
      <p:sp>
        <p:nvSpPr>
          <p:cNvPr id="3" name="Sisällön paikkamerkki 2">
            <a:extLst>
              <a:ext uri="{FF2B5EF4-FFF2-40B4-BE49-F238E27FC236}">
                <a16:creationId xmlns:a16="http://schemas.microsoft.com/office/drawing/2014/main" id="{59F0403D-0212-4613-8DE3-0B743A1D03F6}"/>
              </a:ext>
            </a:extLst>
          </p:cNvPr>
          <p:cNvSpPr>
            <a:spLocks noGrp="1"/>
          </p:cNvSpPr>
          <p:nvPr>
            <p:ph idx="1"/>
          </p:nvPr>
        </p:nvSpPr>
        <p:spPr/>
        <p:txBody>
          <a:bodyPr/>
          <a:lstStyle/>
          <a:p>
            <a:r>
              <a:rPr lang="fi-FI" dirty="0"/>
              <a:t>Kouluttaminen</a:t>
            </a:r>
          </a:p>
          <a:p>
            <a:r>
              <a:rPr lang="fi-FI" dirty="0"/>
              <a:t>Leirin organisointi (teoria + kirjallinen suunnitelma)</a:t>
            </a:r>
          </a:p>
          <a:p>
            <a:r>
              <a:rPr lang="fi-FI" dirty="0"/>
              <a:t>Köysi- ja melontaturvallisuus</a:t>
            </a:r>
          </a:p>
          <a:p>
            <a:r>
              <a:rPr lang="fi-FI" dirty="0"/>
              <a:t>Muonittajakoulutus</a:t>
            </a:r>
          </a:p>
          <a:p>
            <a:r>
              <a:rPr lang="fi-FI" dirty="0"/>
              <a:t>Navigointi + Vihuri-viikonloppu</a:t>
            </a:r>
            <a:endParaRPr lang="en-US" dirty="0"/>
          </a:p>
          <a:p>
            <a:endParaRPr lang="en-US" dirty="0"/>
          </a:p>
        </p:txBody>
      </p:sp>
      <p:pic>
        <p:nvPicPr>
          <p:cNvPr id="4" name="Kuva 3">
            <a:extLst>
              <a:ext uri="{FF2B5EF4-FFF2-40B4-BE49-F238E27FC236}">
                <a16:creationId xmlns:a16="http://schemas.microsoft.com/office/drawing/2014/main" id="{BDBD9C9B-B7B0-4E2B-AA36-C5A74DD1A860}"/>
              </a:ext>
            </a:extLst>
          </p:cNvPr>
          <p:cNvPicPr>
            <a:picLocks noChangeAspect="1"/>
          </p:cNvPicPr>
          <p:nvPr/>
        </p:nvPicPr>
        <p:blipFill>
          <a:blip r:embed="rId2"/>
          <a:stretch>
            <a:fillRect/>
          </a:stretch>
        </p:blipFill>
        <p:spPr>
          <a:xfrm>
            <a:off x="10331567" y="5763491"/>
            <a:ext cx="1458242" cy="579540"/>
          </a:xfrm>
          <a:prstGeom prst="rect">
            <a:avLst/>
          </a:prstGeom>
        </p:spPr>
      </p:pic>
    </p:spTree>
    <p:extLst>
      <p:ext uri="{BB962C8B-B14F-4D97-AF65-F5344CB8AC3E}">
        <p14:creationId xmlns:p14="http://schemas.microsoft.com/office/powerpoint/2010/main" val="2337205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iri">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c9acd49-3f5b-48cd-b373-d5a5e30cceaa">
      <Terms xmlns="http://schemas.microsoft.com/office/infopath/2007/PartnerControls"/>
    </lcf76f155ced4ddcb4097134ff3c332f>
    <TaxCatchAll xmlns="a56d0251-0871-4a00-bcfd-ab677afe6c4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FCBD3FBEE56FF548891491379C3166D5" ma:contentTypeVersion="17" ma:contentTypeDescription="Luo uusi asiakirja." ma:contentTypeScope="" ma:versionID="a9f35d240b7c552ff48551a8d5c96458">
  <xsd:schema xmlns:xsd="http://www.w3.org/2001/XMLSchema" xmlns:xs="http://www.w3.org/2001/XMLSchema" xmlns:p="http://schemas.microsoft.com/office/2006/metadata/properties" xmlns:ns2="8c9acd49-3f5b-48cd-b373-d5a5e30cceaa" xmlns:ns3="a56d0251-0871-4a00-bcfd-ab677afe6c46" targetNamespace="http://schemas.microsoft.com/office/2006/metadata/properties" ma:root="true" ma:fieldsID="5e6ed3be707cc6cb4814d18479891901" ns2:_="" ns3:_="">
    <xsd:import namespace="8c9acd49-3f5b-48cd-b373-d5a5e30cceaa"/>
    <xsd:import namespace="a56d0251-0871-4a00-bcfd-ab677afe6c4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9acd49-3f5b-48cd-b373-d5a5e30cce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48f97f4f-cbcd-4432-8779-f8d4063d511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6d0251-0871-4a00-bcfd-ab677afe6c46" elementFormDefault="qualified">
    <xsd:import namespace="http://schemas.microsoft.com/office/2006/documentManagement/types"/>
    <xsd:import namespace="http://schemas.microsoft.com/office/infopath/2007/PartnerControls"/>
    <xsd:element name="SharedWithUsers" ma:index="14"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eef51a2e-89f7-4eab-81fc-dc14c5afb9dc}" ma:internalName="TaxCatchAll" ma:showField="CatchAllData" ma:web="a56d0251-0871-4a00-bcfd-ab677afe6c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A5983E-8C89-473D-8327-5381D814FBED}">
  <ds:schemaRefs>
    <ds:schemaRef ds:uri="http://schemas.microsoft.com/office/2006/metadata/properties"/>
    <ds:schemaRef ds:uri="http://schemas.microsoft.com/office/infopath/2007/PartnerControls"/>
    <ds:schemaRef ds:uri="8c9acd49-3f5b-48cd-b373-d5a5e30cceaa"/>
    <ds:schemaRef ds:uri="a56d0251-0871-4a00-bcfd-ab677afe6c46"/>
  </ds:schemaRefs>
</ds:datastoreItem>
</file>

<file path=customXml/itemProps2.xml><?xml version="1.0" encoding="utf-8"?>
<ds:datastoreItem xmlns:ds="http://schemas.openxmlformats.org/officeDocument/2006/customXml" ds:itemID="{EAA43427-57A9-4327-AD60-2E36E3C2A52D}"/>
</file>

<file path=customXml/itemProps3.xml><?xml version="1.0" encoding="utf-8"?>
<ds:datastoreItem xmlns:ds="http://schemas.openxmlformats.org/officeDocument/2006/customXml" ds:itemID="{DF8FDC39-5403-40AE-BBC3-BC6EBE9613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TM04033919[[fn=Piiri]]</Template>
  <TotalTime>137</TotalTime>
  <Words>454</Words>
  <Application>Microsoft Office PowerPoint</Application>
  <PresentationFormat>Laajakuva</PresentationFormat>
  <Paragraphs>62</Paragraphs>
  <Slides>11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Tw Cen MT</vt:lpstr>
      <vt:lpstr>Piiri</vt:lpstr>
      <vt:lpstr>YMCA Turku – Turun nmky </vt:lpstr>
      <vt:lpstr>ohjaajakoulutus</vt:lpstr>
      <vt:lpstr>PowerPoint-esitys</vt:lpstr>
      <vt:lpstr>LEIRIOHJAAJAPAIKAT TULEVANA KESÄNÄ</vt:lpstr>
      <vt:lpstr>Mihin ohjaajakoulutus tähtää?</vt:lpstr>
      <vt:lpstr>Isoskoulutuksen sisältö</vt:lpstr>
      <vt:lpstr>PowerPoint-esitys</vt:lpstr>
      <vt:lpstr>Apujohtajakoulutus </vt:lpstr>
      <vt:lpstr>Semijohtajakoulutus</vt:lpstr>
      <vt:lpstr>MAKSUT, jäsenyys YMS </vt:lpstr>
      <vt:lpstr>Turvallisuus- ja lupalomake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YMCA Turku – Turun nmky</dc:title>
  <dc:creator>Ilpo Lahdenkauppi</dc:creator>
  <cp:lastModifiedBy>Jami Lehtonen</cp:lastModifiedBy>
  <cp:revision>9</cp:revision>
  <dcterms:created xsi:type="dcterms:W3CDTF">2017-09-19T13:40:38Z</dcterms:created>
  <dcterms:modified xsi:type="dcterms:W3CDTF">2023-08-15T14:09:02Z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0x010100FCBD3FBEE56FF548891491379C3166D5</vt:lpwstr>
  </property>
  <property fmtid="{D5CDD505-2E9C-101B-9397-08002B2CF9AE}" pid="3" name="_dlc_DocIdItemGuid">
    <vt:lpwstr>50df571e-8140-4716-b669-553d0e332d1f</vt:lpwstr>
  </property>
  <property fmtid="{D5CDD505-2E9C-101B-9397-08002B2CF9AE}" pid="4" name="MediaServiceImageTags">
    <vt:lpwstr/>
  </property>
</Properties>
</file>